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3" d="100"/>
          <a:sy n="73" d="100"/>
        </p:scale>
        <p:origin x="-1074" y="-10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p:txBody>
          <a:bodyPr/>
          <a:lstStyle/>
          <a:p>
            <a:fld id="{8B832A2A-37B0-419E-B409-004612C2C5F1}" type="datetimeFigureOut">
              <a:rPr lang="en-GB" smtClean="0"/>
              <a:t>15/11/2012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3B4506B-3417-4DA8-B82B-C15F07401227}" type="slidenum">
              <a:rPr lang="en-GB" smtClean="0"/>
              <a:t>‹#›</a:t>
            </a:fld>
            <a:endParaRPr lang="en-GB"/>
          </a:p>
        </p:txBody>
      </p:sp>
    </p:spTree>
    <p:extLst>
      <p:ext uri="{BB962C8B-B14F-4D97-AF65-F5344CB8AC3E}">
        <p14:creationId xmlns:p14="http://schemas.microsoft.com/office/powerpoint/2010/main" val="418231587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8B832A2A-37B0-419E-B409-004612C2C5F1}" type="datetimeFigureOut">
              <a:rPr lang="en-GB" smtClean="0"/>
              <a:t>15/11/2012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3B4506B-3417-4DA8-B82B-C15F07401227}" type="slidenum">
              <a:rPr lang="en-GB" smtClean="0"/>
              <a:t>‹#›</a:t>
            </a:fld>
            <a:endParaRPr lang="en-GB"/>
          </a:p>
        </p:txBody>
      </p:sp>
    </p:spTree>
    <p:extLst>
      <p:ext uri="{BB962C8B-B14F-4D97-AF65-F5344CB8AC3E}">
        <p14:creationId xmlns:p14="http://schemas.microsoft.com/office/powerpoint/2010/main" val="973359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8B832A2A-37B0-419E-B409-004612C2C5F1}" type="datetimeFigureOut">
              <a:rPr lang="en-GB" smtClean="0"/>
              <a:t>15/11/2012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3B4506B-3417-4DA8-B82B-C15F07401227}" type="slidenum">
              <a:rPr lang="en-GB" smtClean="0"/>
              <a:t>‹#›</a:t>
            </a:fld>
            <a:endParaRPr lang="en-GB"/>
          </a:p>
        </p:txBody>
      </p:sp>
    </p:spTree>
    <p:extLst>
      <p:ext uri="{BB962C8B-B14F-4D97-AF65-F5344CB8AC3E}">
        <p14:creationId xmlns:p14="http://schemas.microsoft.com/office/powerpoint/2010/main" val="16580592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8B832A2A-37B0-419E-B409-004612C2C5F1}" type="datetimeFigureOut">
              <a:rPr lang="en-GB" smtClean="0"/>
              <a:t>15/11/2012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3B4506B-3417-4DA8-B82B-C15F07401227}" type="slidenum">
              <a:rPr lang="en-GB" smtClean="0"/>
              <a:t>‹#›</a:t>
            </a:fld>
            <a:endParaRPr lang="en-GB"/>
          </a:p>
        </p:txBody>
      </p:sp>
    </p:spTree>
    <p:extLst>
      <p:ext uri="{BB962C8B-B14F-4D97-AF65-F5344CB8AC3E}">
        <p14:creationId xmlns:p14="http://schemas.microsoft.com/office/powerpoint/2010/main" val="30555247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B832A2A-37B0-419E-B409-004612C2C5F1}" type="datetimeFigureOut">
              <a:rPr lang="en-GB" smtClean="0"/>
              <a:t>15/11/2012</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3B4506B-3417-4DA8-B82B-C15F07401227}" type="slidenum">
              <a:rPr lang="en-GB" smtClean="0"/>
              <a:t>‹#›</a:t>
            </a:fld>
            <a:endParaRPr lang="en-GB"/>
          </a:p>
        </p:txBody>
      </p:sp>
    </p:spTree>
    <p:extLst>
      <p:ext uri="{BB962C8B-B14F-4D97-AF65-F5344CB8AC3E}">
        <p14:creationId xmlns:p14="http://schemas.microsoft.com/office/powerpoint/2010/main" val="14501787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p>
            <a:fld id="{8B832A2A-37B0-419E-B409-004612C2C5F1}" type="datetimeFigureOut">
              <a:rPr lang="en-GB" smtClean="0"/>
              <a:t>15/11/2012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3B4506B-3417-4DA8-B82B-C15F07401227}" type="slidenum">
              <a:rPr lang="en-GB" smtClean="0"/>
              <a:t>‹#›</a:t>
            </a:fld>
            <a:endParaRPr lang="en-GB"/>
          </a:p>
        </p:txBody>
      </p:sp>
    </p:spTree>
    <p:extLst>
      <p:ext uri="{BB962C8B-B14F-4D97-AF65-F5344CB8AC3E}">
        <p14:creationId xmlns:p14="http://schemas.microsoft.com/office/powerpoint/2010/main" val="11185336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p>
            <a:fld id="{8B832A2A-37B0-419E-B409-004612C2C5F1}" type="datetimeFigureOut">
              <a:rPr lang="en-GB" smtClean="0"/>
              <a:t>15/11/2012</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E3B4506B-3417-4DA8-B82B-C15F07401227}" type="slidenum">
              <a:rPr lang="en-GB" smtClean="0"/>
              <a:t>‹#›</a:t>
            </a:fld>
            <a:endParaRPr lang="en-GB"/>
          </a:p>
        </p:txBody>
      </p:sp>
    </p:spTree>
    <p:extLst>
      <p:ext uri="{BB962C8B-B14F-4D97-AF65-F5344CB8AC3E}">
        <p14:creationId xmlns:p14="http://schemas.microsoft.com/office/powerpoint/2010/main" val="40778330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p>
            <a:fld id="{8B832A2A-37B0-419E-B409-004612C2C5F1}" type="datetimeFigureOut">
              <a:rPr lang="en-GB" smtClean="0"/>
              <a:t>15/11/2012</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E3B4506B-3417-4DA8-B82B-C15F07401227}" type="slidenum">
              <a:rPr lang="en-GB" smtClean="0"/>
              <a:t>‹#›</a:t>
            </a:fld>
            <a:endParaRPr lang="en-GB"/>
          </a:p>
        </p:txBody>
      </p:sp>
    </p:spTree>
    <p:extLst>
      <p:ext uri="{BB962C8B-B14F-4D97-AF65-F5344CB8AC3E}">
        <p14:creationId xmlns:p14="http://schemas.microsoft.com/office/powerpoint/2010/main" val="37101033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B832A2A-37B0-419E-B409-004612C2C5F1}" type="datetimeFigureOut">
              <a:rPr lang="en-GB" smtClean="0"/>
              <a:t>15/11/2012</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E3B4506B-3417-4DA8-B82B-C15F07401227}" type="slidenum">
              <a:rPr lang="en-GB" smtClean="0"/>
              <a:t>‹#›</a:t>
            </a:fld>
            <a:endParaRPr lang="en-GB"/>
          </a:p>
        </p:txBody>
      </p:sp>
    </p:spTree>
    <p:extLst>
      <p:ext uri="{BB962C8B-B14F-4D97-AF65-F5344CB8AC3E}">
        <p14:creationId xmlns:p14="http://schemas.microsoft.com/office/powerpoint/2010/main" val="313327578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B832A2A-37B0-419E-B409-004612C2C5F1}" type="datetimeFigureOut">
              <a:rPr lang="en-GB" smtClean="0"/>
              <a:t>15/11/2012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3B4506B-3417-4DA8-B82B-C15F07401227}" type="slidenum">
              <a:rPr lang="en-GB" smtClean="0"/>
              <a:t>‹#›</a:t>
            </a:fld>
            <a:endParaRPr lang="en-GB"/>
          </a:p>
        </p:txBody>
      </p:sp>
    </p:spTree>
    <p:extLst>
      <p:ext uri="{BB962C8B-B14F-4D97-AF65-F5344CB8AC3E}">
        <p14:creationId xmlns:p14="http://schemas.microsoft.com/office/powerpoint/2010/main" val="282748370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B832A2A-37B0-419E-B409-004612C2C5F1}" type="datetimeFigureOut">
              <a:rPr lang="en-GB" smtClean="0"/>
              <a:t>15/11/2012</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3B4506B-3417-4DA8-B82B-C15F07401227}" type="slidenum">
              <a:rPr lang="en-GB" smtClean="0"/>
              <a:t>‹#›</a:t>
            </a:fld>
            <a:endParaRPr lang="en-GB"/>
          </a:p>
        </p:txBody>
      </p:sp>
    </p:spTree>
    <p:extLst>
      <p:ext uri="{BB962C8B-B14F-4D97-AF65-F5344CB8AC3E}">
        <p14:creationId xmlns:p14="http://schemas.microsoft.com/office/powerpoint/2010/main" val="305674115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B832A2A-37B0-419E-B409-004612C2C5F1}" type="datetimeFigureOut">
              <a:rPr lang="en-GB" smtClean="0"/>
              <a:t>15/11/2012</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3B4506B-3417-4DA8-B82B-C15F07401227}" type="slidenum">
              <a:rPr lang="en-GB" smtClean="0"/>
              <a:t>‹#›</a:t>
            </a:fld>
            <a:endParaRPr lang="en-GB"/>
          </a:p>
        </p:txBody>
      </p:sp>
    </p:spTree>
    <p:extLst>
      <p:ext uri="{BB962C8B-B14F-4D97-AF65-F5344CB8AC3E}">
        <p14:creationId xmlns:p14="http://schemas.microsoft.com/office/powerpoint/2010/main" val="233055998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dirty="0" smtClean="0"/>
              <a:t>Revisiting the OLM’s</a:t>
            </a:r>
            <a:endParaRPr lang="en-GB" dirty="0"/>
          </a:p>
        </p:txBody>
      </p:sp>
      <p:sp>
        <p:nvSpPr>
          <p:cNvPr id="3" name="Subtitle 2"/>
          <p:cNvSpPr>
            <a:spLocks noGrp="1"/>
          </p:cNvSpPr>
          <p:nvPr>
            <p:ph type="subTitle" idx="1"/>
          </p:nvPr>
        </p:nvSpPr>
        <p:spPr/>
        <p:txBody>
          <a:bodyPr/>
          <a:lstStyle/>
          <a:p>
            <a:r>
              <a:rPr lang="en-GB" dirty="0" smtClean="0"/>
              <a:t>Alan Duncan</a:t>
            </a:r>
          </a:p>
          <a:p>
            <a:r>
              <a:rPr lang="en-GB" dirty="0" smtClean="0"/>
              <a:t>NBDC Reflection Workshop 15-16 Nov 2012</a:t>
            </a:r>
            <a:endParaRPr lang="en-GB" dirty="0"/>
          </a:p>
        </p:txBody>
      </p:sp>
    </p:spTree>
    <p:extLst>
      <p:ext uri="{BB962C8B-B14F-4D97-AF65-F5344CB8AC3E}">
        <p14:creationId xmlns:p14="http://schemas.microsoft.com/office/powerpoint/2010/main" val="97849929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16632"/>
            <a:ext cx="8229600" cy="1143000"/>
          </a:xfrm>
        </p:spPr>
        <p:txBody>
          <a:bodyPr/>
          <a:lstStyle/>
          <a:p>
            <a:r>
              <a:rPr lang="en-GB" dirty="0"/>
              <a:t>N2 Impact narrative made easy</a:t>
            </a:r>
          </a:p>
        </p:txBody>
      </p:sp>
      <p:sp>
        <p:nvSpPr>
          <p:cNvPr id="3" name="Content Placeholder 2"/>
          <p:cNvSpPr>
            <a:spLocks noGrp="1"/>
          </p:cNvSpPr>
          <p:nvPr>
            <p:ph idx="1"/>
          </p:nvPr>
        </p:nvSpPr>
        <p:spPr>
          <a:xfrm>
            <a:off x="467544" y="1124744"/>
            <a:ext cx="8229600" cy="4525963"/>
          </a:xfrm>
        </p:spPr>
        <p:txBody>
          <a:bodyPr>
            <a:noAutofit/>
          </a:bodyPr>
          <a:lstStyle/>
          <a:p>
            <a:r>
              <a:rPr lang="en-GB" sz="2000" i="1" dirty="0" smtClean="0"/>
              <a:t>N2 </a:t>
            </a:r>
            <a:r>
              <a:rPr lang="en-GB" sz="2000" i="1" dirty="0"/>
              <a:t>will address these </a:t>
            </a:r>
            <a:r>
              <a:rPr lang="en-GB" sz="2000" i="1" dirty="0" smtClean="0"/>
              <a:t>deficiencies by working </a:t>
            </a:r>
            <a:r>
              <a:rPr lang="en-GB" sz="2000" i="1" dirty="0"/>
              <a:t>directly with the range of actors required for success in those </a:t>
            </a:r>
            <a:r>
              <a:rPr lang="en-GB" sz="2000" i="1" dirty="0" smtClean="0"/>
              <a:t>landscapes…. planners, implementers, </a:t>
            </a:r>
            <a:r>
              <a:rPr lang="en-GB" sz="2000" i="1" dirty="0"/>
              <a:t>and </a:t>
            </a:r>
            <a:r>
              <a:rPr lang="en-GB" sz="2000" i="1" dirty="0" smtClean="0"/>
              <a:t>farm/community </a:t>
            </a:r>
            <a:r>
              <a:rPr lang="en-GB" sz="2000" i="1" dirty="0"/>
              <a:t>level.  </a:t>
            </a:r>
            <a:endParaRPr lang="en-GB" sz="2000" dirty="0"/>
          </a:p>
          <a:p>
            <a:r>
              <a:rPr lang="en-GB" sz="2000" i="1" dirty="0"/>
              <a:t>Those actors </a:t>
            </a:r>
            <a:r>
              <a:rPr lang="en-GB" sz="2000" i="1" dirty="0" smtClean="0"/>
              <a:t>will </a:t>
            </a:r>
            <a:r>
              <a:rPr lang="en-GB" sz="2000" i="1" dirty="0"/>
              <a:t>have </a:t>
            </a:r>
            <a:endParaRPr lang="en-GB" sz="2000" i="1" dirty="0" smtClean="0"/>
          </a:p>
          <a:p>
            <a:pPr lvl="1"/>
            <a:r>
              <a:rPr lang="en-GB" sz="1800" i="1" dirty="0" smtClean="0"/>
              <a:t>awareness </a:t>
            </a:r>
            <a:r>
              <a:rPr lang="en-GB" sz="1800" i="1" dirty="0"/>
              <a:t>of the water use and livelihood benefits of strategic </a:t>
            </a:r>
            <a:r>
              <a:rPr lang="en-GB" sz="1800" i="1" dirty="0" smtClean="0"/>
              <a:t>RWM</a:t>
            </a:r>
          </a:p>
          <a:p>
            <a:pPr lvl="1"/>
            <a:r>
              <a:rPr lang="en-GB" sz="1800" i="1" dirty="0" smtClean="0"/>
              <a:t>increased </a:t>
            </a:r>
            <a:r>
              <a:rPr lang="en-GB" sz="1800" i="1" dirty="0"/>
              <a:t>capacity to use tools and approaches to better target and implement RMS.  </a:t>
            </a:r>
            <a:endParaRPr lang="en-GB" sz="1800" dirty="0"/>
          </a:p>
          <a:p>
            <a:r>
              <a:rPr lang="en-GB" sz="2000" i="1" dirty="0"/>
              <a:t>N2 will also contribute indicators, data and analysis required for targeting and extrapolation of RMS to larger scales, particularly by N3 and N4, ensuring these are useful to next users by co-developing frameworks for analysis.  </a:t>
            </a:r>
            <a:endParaRPr lang="en-GB" sz="2000" dirty="0"/>
          </a:p>
          <a:p>
            <a:r>
              <a:rPr lang="en-GB" sz="2000" i="1" dirty="0"/>
              <a:t>In addition, N2 will provide synthesis and landscape scale scenarios to help policy makers understand what RMS recommendations would 'look like' on the ground to enable tailoring of policy and administrative interventions related to 'how-to' target, plan, implement and/or enable innovation and uptake of RMS. </a:t>
            </a:r>
            <a:endParaRPr lang="en-GB" sz="2000" dirty="0"/>
          </a:p>
          <a:p>
            <a:endParaRPr lang="en-GB" sz="2400" dirty="0"/>
          </a:p>
        </p:txBody>
      </p:sp>
    </p:spTree>
    <p:extLst>
      <p:ext uri="{BB962C8B-B14F-4D97-AF65-F5344CB8AC3E}">
        <p14:creationId xmlns:p14="http://schemas.microsoft.com/office/powerpoint/2010/main" val="247908285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384"/>
            <a:ext cx="8229600" cy="1143000"/>
          </a:xfrm>
        </p:spPr>
        <p:txBody>
          <a:bodyPr/>
          <a:lstStyle/>
          <a:p>
            <a:r>
              <a:rPr lang="en-GB" dirty="0" smtClean="0"/>
              <a:t>N3 impact narrative made easy</a:t>
            </a:r>
            <a:endParaRPr lang="en-GB" dirty="0"/>
          </a:p>
        </p:txBody>
      </p:sp>
      <p:sp>
        <p:nvSpPr>
          <p:cNvPr id="3" name="Content Placeholder 2"/>
          <p:cNvSpPr>
            <a:spLocks noGrp="1"/>
          </p:cNvSpPr>
          <p:nvPr>
            <p:ph idx="1"/>
          </p:nvPr>
        </p:nvSpPr>
        <p:spPr>
          <a:xfrm>
            <a:off x="323528" y="908720"/>
            <a:ext cx="8496944" cy="4525963"/>
          </a:xfrm>
        </p:spPr>
        <p:txBody>
          <a:bodyPr>
            <a:noAutofit/>
          </a:bodyPr>
          <a:lstStyle/>
          <a:p>
            <a:r>
              <a:rPr lang="en-US" sz="2000" i="1" dirty="0"/>
              <a:t>N3 focuses on targeting and out-scaling RMS throughout the Ethiopian Blue Nile.  </a:t>
            </a:r>
            <a:endParaRPr lang="en-US" sz="2000" i="1" dirty="0" smtClean="0"/>
          </a:p>
          <a:p>
            <a:r>
              <a:rPr lang="en-US" sz="2000" i="1" dirty="0" smtClean="0"/>
              <a:t>It </a:t>
            </a:r>
            <a:r>
              <a:rPr lang="en-US" sz="2000" i="1" dirty="0"/>
              <a:t>will engage </a:t>
            </a:r>
            <a:r>
              <a:rPr lang="en-US" sz="2000" i="1" dirty="0" smtClean="0"/>
              <a:t>with </a:t>
            </a:r>
            <a:r>
              <a:rPr lang="en-US" sz="2000" i="1" dirty="0"/>
              <a:t>researchers, implementers and policy makers in the region to </a:t>
            </a:r>
            <a:r>
              <a:rPr lang="en-US" sz="2000" i="1" dirty="0" smtClean="0"/>
              <a:t>tailor </a:t>
            </a:r>
            <a:r>
              <a:rPr lang="en-US" sz="2000" i="1" dirty="0"/>
              <a:t>training, methodology development, final results and communication strategies to their needs. </a:t>
            </a:r>
            <a:endParaRPr lang="en-US" sz="2000" i="1" dirty="0" smtClean="0"/>
          </a:p>
          <a:p>
            <a:r>
              <a:rPr lang="en-US" sz="2000" i="1" dirty="0" smtClean="0"/>
              <a:t>N3 </a:t>
            </a:r>
            <a:r>
              <a:rPr lang="en-US" sz="2000" i="1" dirty="0"/>
              <a:t>will work closely with national research institutes to further develop and implement the targeting methodology.  Different scenarios will be evaluated, recommendation domain maps produced and policy messages extracted.  </a:t>
            </a:r>
            <a:endParaRPr lang="en-US" sz="2000" i="1" dirty="0" smtClean="0"/>
          </a:p>
          <a:p>
            <a:r>
              <a:rPr lang="en-US" sz="2000" i="1" dirty="0" smtClean="0"/>
              <a:t>Those </a:t>
            </a:r>
            <a:r>
              <a:rPr lang="en-US" sz="2000" i="1" dirty="0"/>
              <a:t>actors more loosely engaged in N3 will gain awareness of the benefits associated with targeting RWS to the social and ecological context and will be able to interpret and use the results of the project.  </a:t>
            </a:r>
            <a:endParaRPr lang="en-US" sz="2000" i="1" dirty="0" smtClean="0"/>
          </a:p>
          <a:p>
            <a:r>
              <a:rPr lang="en-US" sz="2000" i="1" dirty="0" smtClean="0"/>
              <a:t>Within </a:t>
            </a:r>
            <a:r>
              <a:rPr lang="en-US" sz="2000" i="1" dirty="0"/>
              <a:t>the regional research institutes we expect to see an increased capacity and positive attitude to use tools and approaches to better target and </a:t>
            </a:r>
            <a:r>
              <a:rPr lang="en-US" sz="2000" i="1" dirty="0" err="1"/>
              <a:t>outscale</a:t>
            </a:r>
            <a:r>
              <a:rPr lang="en-US" sz="2000" i="1" dirty="0"/>
              <a:t> RMS.  </a:t>
            </a:r>
            <a:endParaRPr lang="en-US" sz="2000" i="1" dirty="0" smtClean="0"/>
          </a:p>
          <a:p>
            <a:r>
              <a:rPr lang="en-US" sz="2000" i="1" dirty="0" smtClean="0"/>
              <a:t>N3 </a:t>
            </a:r>
            <a:r>
              <a:rPr lang="en-US" sz="2000" i="1" dirty="0"/>
              <a:t>will benefit a lot of the </a:t>
            </a:r>
            <a:r>
              <a:rPr lang="en-US" sz="2000" i="1" dirty="0" smtClean="0"/>
              <a:t>activities </a:t>
            </a:r>
            <a:r>
              <a:rPr lang="en-US" sz="2000" i="1" dirty="0"/>
              <a:t>of N5 in terms of engagement and communication with a wide range of stakeholders.  It will contribute data and analysis to N2 and N4. </a:t>
            </a:r>
            <a:endParaRPr lang="en-GB" sz="2000" i="1" dirty="0"/>
          </a:p>
        </p:txBody>
      </p:sp>
    </p:spTree>
    <p:extLst>
      <p:ext uri="{BB962C8B-B14F-4D97-AF65-F5344CB8AC3E}">
        <p14:creationId xmlns:p14="http://schemas.microsoft.com/office/powerpoint/2010/main" val="304119360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N</a:t>
            </a:r>
            <a:r>
              <a:rPr lang="en-GB" dirty="0" smtClean="0"/>
              <a:t>4 Impact narrative made easy</a:t>
            </a:r>
            <a:endParaRPr lang="en-GB" dirty="0"/>
          </a:p>
        </p:txBody>
      </p:sp>
      <p:sp>
        <p:nvSpPr>
          <p:cNvPr id="3" name="Content Placeholder 2"/>
          <p:cNvSpPr>
            <a:spLocks noGrp="1"/>
          </p:cNvSpPr>
          <p:nvPr>
            <p:ph idx="1"/>
          </p:nvPr>
        </p:nvSpPr>
        <p:spPr/>
        <p:txBody>
          <a:bodyPr>
            <a:normAutofit fontScale="62500" lnSpcReduction="20000"/>
          </a:bodyPr>
          <a:lstStyle/>
          <a:p>
            <a:r>
              <a:rPr lang="en-US" i="1" dirty="0" smtClean="0"/>
              <a:t>N4 </a:t>
            </a:r>
            <a:r>
              <a:rPr lang="en-US" i="1" dirty="0"/>
              <a:t>focuses </a:t>
            </a:r>
            <a:r>
              <a:rPr lang="en-US" i="1" dirty="0" smtClean="0"/>
              <a:t>strongly </a:t>
            </a:r>
            <a:r>
              <a:rPr lang="en-US" i="1" dirty="0"/>
              <a:t>on showing whether RMSs are effective. </a:t>
            </a:r>
            <a:endParaRPr lang="en-US" i="1" dirty="0" smtClean="0"/>
          </a:p>
          <a:p>
            <a:r>
              <a:rPr lang="en-US" i="1" dirty="0" smtClean="0"/>
              <a:t>It </a:t>
            </a:r>
            <a:r>
              <a:rPr lang="en-US" i="1" dirty="0"/>
              <a:t>will use </a:t>
            </a:r>
            <a:r>
              <a:rPr lang="en-US" i="1" dirty="0" smtClean="0"/>
              <a:t>landscape </a:t>
            </a:r>
            <a:r>
              <a:rPr lang="en-US" i="1" dirty="0"/>
              <a:t>level </a:t>
            </a:r>
            <a:r>
              <a:rPr lang="en-US" i="1" dirty="0" smtClean="0"/>
              <a:t>understanding </a:t>
            </a:r>
            <a:r>
              <a:rPr lang="en-US" i="1" dirty="0"/>
              <a:t>of the RMS and interventions through the work of P2 and targeting of these interventions through out the Blue Nile using P3 results and use these  to understand the </a:t>
            </a:r>
            <a:r>
              <a:rPr lang="en-US" i="1" dirty="0" smtClean="0"/>
              <a:t>consequences </a:t>
            </a:r>
            <a:r>
              <a:rPr lang="en-US" i="1" dirty="0"/>
              <a:t>taking various factors in the upstream-downstream </a:t>
            </a:r>
            <a:r>
              <a:rPr lang="en-US" i="1" dirty="0" smtClean="0"/>
              <a:t>linkages.</a:t>
            </a:r>
          </a:p>
          <a:p>
            <a:r>
              <a:rPr lang="en-US" i="1" dirty="0" smtClean="0"/>
              <a:t>It </a:t>
            </a:r>
            <a:r>
              <a:rPr lang="en-US" i="1" dirty="0"/>
              <a:t>will </a:t>
            </a:r>
            <a:r>
              <a:rPr lang="en-US" i="1" dirty="0" smtClean="0"/>
              <a:t>engage </a:t>
            </a:r>
            <a:r>
              <a:rPr lang="en-US" i="1" dirty="0"/>
              <a:t>various actors such as planners, policy makers, </a:t>
            </a:r>
            <a:r>
              <a:rPr lang="en-US" i="1" dirty="0" smtClean="0"/>
              <a:t>investors </a:t>
            </a:r>
            <a:r>
              <a:rPr lang="en-US" i="1" dirty="0"/>
              <a:t>and researchers early </a:t>
            </a:r>
            <a:r>
              <a:rPr lang="en-US" i="1" dirty="0" smtClean="0"/>
              <a:t>on so </a:t>
            </a:r>
            <a:r>
              <a:rPr lang="en-US" i="1" dirty="0"/>
              <a:t>the process will be based on </a:t>
            </a:r>
            <a:r>
              <a:rPr lang="en-US" i="1" dirty="0" smtClean="0"/>
              <a:t>the principle </a:t>
            </a:r>
            <a:r>
              <a:rPr lang="en-US" i="1" dirty="0"/>
              <a:t>of co-development of tools and methods and co-creation of knowledge and provide platform of partnership. </a:t>
            </a:r>
            <a:endParaRPr lang="en-US" i="1" dirty="0" smtClean="0"/>
          </a:p>
          <a:p>
            <a:r>
              <a:rPr lang="en-US" i="1" dirty="0" smtClean="0"/>
              <a:t>The outputs </a:t>
            </a:r>
            <a:r>
              <a:rPr lang="en-US" i="1" dirty="0"/>
              <a:t>will provide ample </a:t>
            </a:r>
            <a:r>
              <a:rPr lang="en-US" i="1" dirty="0" smtClean="0"/>
              <a:t>evidence </a:t>
            </a:r>
            <a:r>
              <a:rPr lang="en-US" i="1" dirty="0"/>
              <a:t>on the consequences and the implications related to socio-economic, environmental impacts and </a:t>
            </a:r>
            <a:r>
              <a:rPr lang="en-US" i="1" dirty="0" smtClean="0"/>
              <a:t>resources sustainability. </a:t>
            </a:r>
          </a:p>
          <a:p>
            <a:r>
              <a:rPr lang="en-US" i="1" dirty="0" smtClean="0"/>
              <a:t>These </a:t>
            </a:r>
            <a:r>
              <a:rPr lang="en-US" i="1" dirty="0"/>
              <a:t>outputs provide useful </a:t>
            </a:r>
            <a:r>
              <a:rPr lang="en-US" i="1" dirty="0" smtClean="0"/>
              <a:t>evidence </a:t>
            </a:r>
            <a:r>
              <a:rPr lang="en-US" i="1" dirty="0"/>
              <a:t>and knowledge that support </a:t>
            </a:r>
            <a:r>
              <a:rPr lang="en-US" i="1" dirty="0" smtClean="0"/>
              <a:t>decision making, </a:t>
            </a:r>
            <a:r>
              <a:rPr lang="en-US" i="1" dirty="0"/>
              <a:t>negotiations and </a:t>
            </a:r>
            <a:r>
              <a:rPr lang="en-US" i="1" dirty="0" smtClean="0"/>
              <a:t>prioritization </a:t>
            </a:r>
            <a:r>
              <a:rPr lang="en-US" i="1" dirty="0"/>
              <a:t>of investments. Since the outputs generated will be based on extensive </a:t>
            </a:r>
            <a:r>
              <a:rPr lang="en-US" i="1" dirty="0" smtClean="0"/>
              <a:t>consultation, analysis, </a:t>
            </a:r>
            <a:r>
              <a:rPr lang="en-US" i="1" dirty="0"/>
              <a:t>co-creation and </a:t>
            </a:r>
            <a:r>
              <a:rPr lang="en-US" i="1" dirty="0" smtClean="0"/>
              <a:t>validation, </a:t>
            </a:r>
            <a:r>
              <a:rPr lang="en-US" i="1" dirty="0"/>
              <a:t>the </a:t>
            </a:r>
            <a:r>
              <a:rPr lang="en-US" i="1" dirty="0" smtClean="0"/>
              <a:t>results </a:t>
            </a:r>
            <a:r>
              <a:rPr lang="en-US" i="1" dirty="0"/>
              <a:t>will lead to an outcome that can be widely applied. </a:t>
            </a:r>
            <a:endParaRPr lang="en-GB" i="1" dirty="0"/>
          </a:p>
        </p:txBody>
      </p:sp>
    </p:spTree>
    <p:extLst>
      <p:ext uri="{BB962C8B-B14F-4D97-AF65-F5344CB8AC3E}">
        <p14:creationId xmlns:p14="http://schemas.microsoft.com/office/powerpoint/2010/main" val="133053941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N5 </a:t>
            </a:r>
            <a:r>
              <a:rPr lang="en-GB" dirty="0"/>
              <a:t>Impact narrative made easy</a:t>
            </a:r>
          </a:p>
        </p:txBody>
      </p:sp>
      <p:sp>
        <p:nvSpPr>
          <p:cNvPr id="3" name="Content Placeholder 2"/>
          <p:cNvSpPr>
            <a:spLocks noGrp="1"/>
          </p:cNvSpPr>
          <p:nvPr>
            <p:ph idx="1"/>
          </p:nvPr>
        </p:nvSpPr>
        <p:spPr/>
        <p:txBody>
          <a:bodyPr>
            <a:normAutofit fontScale="62500" lnSpcReduction="20000"/>
          </a:bodyPr>
          <a:lstStyle/>
          <a:p>
            <a:r>
              <a:rPr lang="en-US" i="1" dirty="0"/>
              <a:t>The coordination project will change how the various RWMS actors in Ethiopian highlands currently work, their behavior, skills and attitudes through </a:t>
            </a:r>
            <a:r>
              <a:rPr lang="en-US" i="1" dirty="0" smtClean="0"/>
              <a:t>:</a:t>
            </a:r>
            <a:endParaRPr lang="en-US" i="1" dirty="0"/>
          </a:p>
          <a:p>
            <a:pPr lvl="1"/>
            <a:r>
              <a:rPr lang="en-US" i="1" dirty="0" smtClean="0"/>
              <a:t>working </a:t>
            </a:r>
            <a:r>
              <a:rPr lang="en-US" i="1" dirty="0"/>
              <a:t>in partnership with other NBDC actors, adding value to what they are doing, accessing the various technologies, practices and approaches relevant to their work but also where they could </a:t>
            </a:r>
            <a:r>
              <a:rPr lang="en-US" i="1" dirty="0" smtClean="0"/>
              <a:t>complement other </a:t>
            </a:r>
            <a:r>
              <a:rPr lang="en-US" i="1" dirty="0"/>
              <a:t>initiatives; </a:t>
            </a:r>
          </a:p>
          <a:p>
            <a:pPr lvl="1"/>
            <a:r>
              <a:rPr lang="en-US" i="1" dirty="0" smtClean="0"/>
              <a:t>collective engagement </a:t>
            </a:r>
            <a:r>
              <a:rPr lang="en-US" i="1" dirty="0"/>
              <a:t>in terms of influencing policy through a consolidated agenda and collective action; </a:t>
            </a:r>
            <a:endParaRPr lang="en-US" i="1" dirty="0" smtClean="0"/>
          </a:p>
          <a:p>
            <a:pPr marL="457200" lvl="1" indent="0">
              <a:buNone/>
            </a:pPr>
            <a:endParaRPr lang="en-US" i="1" dirty="0"/>
          </a:p>
          <a:p>
            <a:r>
              <a:rPr lang="en-US" i="1" dirty="0" smtClean="0"/>
              <a:t>For </a:t>
            </a:r>
            <a:r>
              <a:rPr lang="en-US" i="1" dirty="0"/>
              <a:t>policy makers, this will present an opportunity to demand and influence how these various actors work and where they should prioritize their investment. </a:t>
            </a:r>
            <a:endParaRPr lang="en-US" i="1" dirty="0" smtClean="0"/>
          </a:p>
          <a:p>
            <a:pPr lvl="1"/>
            <a:endParaRPr lang="en-US" i="1" dirty="0"/>
          </a:p>
          <a:p>
            <a:r>
              <a:rPr lang="en-US" i="1" dirty="0" smtClean="0"/>
              <a:t>In </a:t>
            </a:r>
            <a:r>
              <a:rPr lang="en-US" i="1" dirty="0"/>
              <a:t>general, all actors would easily locate their work in the bigger whole and ensure the NBDC agenda is addressed through collective efforts and better communication among actors, using innovation science. </a:t>
            </a:r>
            <a:endParaRPr lang="en-GB" i="1" dirty="0"/>
          </a:p>
        </p:txBody>
      </p:sp>
    </p:spTree>
    <p:extLst>
      <p:ext uri="{BB962C8B-B14F-4D97-AF65-F5344CB8AC3E}">
        <p14:creationId xmlns:p14="http://schemas.microsoft.com/office/powerpoint/2010/main" val="296237572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Moving ahead…</a:t>
            </a:r>
            <a:endParaRPr lang="en-GB" dirty="0"/>
          </a:p>
        </p:txBody>
      </p:sp>
      <p:sp>
        <p:nvSpPr>
          <p:cNvPr id="3" name="Content Placeholder 2"/>
          <p:cNvSpPr>
            <a:spLocks noGrp="1"/>
          </p:cNvSpPr>
          <p:nvPr>
            <p:ph idx="1"/>
          </p:nvPr>
        </p:nvSpPr>
        <p:spPr/>
        <p:txBody>
          <a:bodyPr/>
          <a:lstStyle/>
          <a:p>
            <a:r>
              <a:rPr lang="en-GB" dirty="0" smtClean="0"/>
              <a:t>Do we recognize these impact narratives in what we are doing?</a:t>
            </a:r>
          </a:p>
          <a:p>
            <a:r>
              <a:rPr lang="en-GB" dirty="0" smtClean="0"/>
              <a:t>Where have we got to so far?</a:t>
            </a:r>
          </a:p>
          <a:p>
            <a:r>
              <a:rPr lang="en-GB" dirty="0" smtClean="0"/>
              <a:t>What are the gaps and redundancies we see?</a:t>
            </a:r>
          </a:p>
          <a:p>
            <a:r>
              <a:rPr lang="en-GB" dirty="0" smtClean="0"/>
              <a:t>Can we combine efforts in the final year to achieve development impact?</a:t>
            </a:r>
          </a:p>
          <a:p>
            <a:r>
              <a:rPr lang="en-GB" dirty="0" smtClean="0"/>
              <a:t>What would this look like?</a:t>
            </a:r>
          </a:p>
          <a:p>
            <a:r>
              <a:rPr lang="en-GB" dirty="0" smtClean="0"/>
              <a:t>What action is needed to get there?</a:t>
            </a:r>
            <a:endParaRPr lang="en-GB" dirty="0"/>
          </a:p>
        </p:txBody>
      </p:sp>
    </p:spTree>
    <p:extLst>
      <p:ext uri="{BB962C8B-B14F-4D97-AF65-F5344CB8AC3E}">
        <p14:creationId xmlns:p14="http://schemas.microsoft.com/office/powerpoint/2010/main" val="40165063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Global OLM</a:t>
            </a:r>
            <a:endParaRPr lang="en-GB" dirty="0"/>
          </a:p>
        </p:txBody>
      </p:sp>
      <p:pic>
        <p:nvPicPr>
          <p:cNvPr id="102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1185930"/>
            <a:ext cx="9179768" cy="553617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41320087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OLM’s explained</a:t>
            </a:r>
            <a:endParaRPr lang="en-GB" dirty="0"/>
          </a:p>
        </p:txBody>
      </p:sp>
      <p:sp>
        <p:nvSpPr>
          <p:cNvPr id="3" name="Content Placeholder 2"/>
          <p:cNvSpPr>
            <a:spLocks noGrp="1"/>
          </p:cNvSpPr>
          <p:nvPr>
            <p:ph idx="1"/>
          </p:nvPr>
        </p:nvSpPr>
        <p:spPr/>
        <p:txBody>
          <a:bodyPr>
            <a:normAutofit/>
          </a:bodyPr>
          <a:lstStyle/>
          <a:p>
            <a:r>
              <a:rPr lang="en-GB" dirty="0" smtClean="0"/>
              <a:t>Projects are framed around  Outcome Logic Models:</a:t>
            </a:r>
          </a:p>
          <a:p>
            <a:pPr lvl="1">
              <a:spcBef>
                <a:spcPts val="0"/>
              </a:spcBef>
            </a:pPr>
            <a:r>
              <a:rPr lang="en-GB" dirty="0"/>
              <a:t>Actor(s) who will change in the same way</a:t>
            </a:r>
            <a:endParaRPr lang="en-GB" sz="3600" dirty="0"/>
          </a:p>
          <a:p>
            <a:pPr lvl="1">
              <a:spcBef>
                <a:spcPts val="0"/>
              </a:spcBef>
            </a:pPr>
            <a:r>
              <a:rPr lang="en-GB" dirty="0"/>
              <a:t>Change in Practice / Behaviour</a:t>
            </a:r>
            <a:endParaRPr lang="en-GB" sz="3600" dirty="0"/>
          </a:p>
          <a:p>
            <a:pPr lvl="1">
              <a:spcBef>
                <a:spcPts val="0"/>
              </a:spcBef>
            </a:pPr>
            <a:r>
              <a:rPr lang="en-GB" dirty="0"/>
              <a:t>Change in Knowledge, Attitude and/or Skills required to achieve Practice change</a:t>
            </a:r>
            <a:endParaRPr lang="en-GB" sz="3600" dirty="0"/>
          </a:p>
          <a:p>
            <a:pPr lvl="1">
              <a:spcBef>
                <a:spcPts val="0"/>
              </a:spcBef>
            </a:pPr>
            <a:r>
              <a:rPr lang="en-GB" dirty="0"/>
              <a:t>Project’s strategies for achieving these changes in KAS and Practice </a:t>
            </a:r>
            <a:endParaRPr lang="en-GB" sz="3600" dirty="0"/>
          </a:p>
          <a:p>
            <a:pPr lvl="1">
              <a:spcBef>
                <a:spcPts val="0"/>
              </a:spcBef>
            </a:pPr>
            <a:r>
              <a:rPr lang="en-GB" dirty="0"/>
              <a:t>Research output(s) involved in change</a:t>
            </a:r>
            <a:endParaRPr lang="en-GB" sz="3600" dirty="0"/>
          </a:p>
          <a:p>
            <a:pPr lvl="1"/>
            <a:endParaRPr lang="en-GB" dirty="0"/>
          </a:p>
        </p:txBody>
      </p:sp>
    </p:spTree>
    <p:extLst>
      <p:ext uri="{BB962C8B-B14F-4D97-AF65-F5344CB8AC3E}">
        <p14:creationId xmlns:p14="http://schemas.microsoft.com/office/powerpoint/2010/main" val="180970846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For example….</a:t>
            </a:r>
            <a:endParaRPr lang="en-GB" dirty="0"/>
          </a:p>
        </p:txBody>
      </p:sp>
      <p:graphicFrame>
        <p:nvGraphicFramePr>
          <p:cNvPr id="4" name="Table 3"/>
          <p:cNvGraphicFramePr>
            <a:graphicFrameLocks noGrp="1"/>
          </p:cNvGraphicFramePr>
          <p:nvPr>
            <p:extLst>
              <p:ext uri="{D42A27DB-BD31-4B8C-83A1-F6EECF244321}">
                <p14:modId xmlns:p14="http://schemas.microsoft.com/office/powerpoint/2010/main" val="2601551733"/>
              </p:ext>
            </p:extLst>
          </p:nvPr>
        </p:nvGraphicFramePr>
        <p:xfrm>
          <a:off x="827584" y="1484783"/>
          <a:ext cx="7416824" cy="5032590"/>
        </p:xfrm>
        <a:graphic>
          <a:graphicData uri="http://schemas.openxmlformats.org/drawingml/2006/table">
            <a:tbl>
              <a:tblPr firstRow="1" firstCol="1">
                <a:tableStyleId>{3C2FFA5D-87B4-456A-9821-1D502468CF0F}</a:tableStyleId>
              </a:tblPr>
              <a:tblGrid>
                <a:gridCol w="3078590"/>
                <a:gridCol w="4338234"/>
              </a:tblGrid>
              <a:tr h="321525">
                <a:tc>
                  <a:txBody>
                    <a:bodyPr/>
                    <a:lstStyle/>
                    <a:p>
                      <a:pPr algn="l" fontAlgn="t"/>
                      <a:r>
                        <a:rPr lang="en-GB" sz="1800" u="none" strike="noStrike" dirty="0">
                          <a:effectLst/>
                        </a:rPr>
                        <a:t> </a:t>
                      </a:r>
                      <a:endParaRPr lang="en-GB" sz="1800" b="0" i="0" u="none" strike="noStrike" dirty="0">
                        <a:solidFill>
                          <a:srgbClr val="000000"/>
                        </a:solidFill>
                        <a:effectLst/>
                        <a:latin typeface="Arial"/>
                      </a:endParaRPr>
                    </a:p>
                  </a:txBody>
                  <a:tcPr marL="9525" marR="9525" marT="9525" marB="0"/>
                </a:tc>
                <a:tc>
                  <a:txBody>
                    <a:bodyPr/>
                    <a:lstStyle/>
                    <a:p>
                      <a:pPr algn="l" fontAlgn="t"/>
                      <a:r>
                        <a:rPr lang="en-GB" sz="1800" u="none" strike="noStrike" dirty="0" smtClean="0">
                          <a:effectLst/>
                        </a:rPr>
                        <a:t>N2 Outcome </a:t>
                      </a:r>
                      <a:r>
                        <a:rPr lang="en-GB" sz="1800" u="none" strike="noStrike" dirty="0">
                          <a:effectLst/>
                        </a:rPr>
                        <a:t>pathway 1</a:t>
                      </a:r>
                      <a:endParaRPr lang="en-GB" sz="1800" b="1" i="0" u="none" strike="noStrike" dirty="0">
                        <a:solidFill>
                          <a:srgbClr val="000000"/>
                        </a:solidFill>
                        <a:effectLst/>
                        <a:latin typeface="Bookman Old Style"/>
                      </a:endParaRPr>
                    </a:p>
                  </a:txBody>
                  <a:tcPr marL="9525" marR="9525" marT="9525" marB="0"/>
                </a:tc>
              </a:tr>
              <a:tr h="535873">
                <a:tc>
                  <a:txBody>
                    <a:bodyPr/>
                    <a:lstStyle/>
                    <a:p>
                      <a:pPr algn="l" fontAlgn="t"/>
                      <a:r>
                        <a:rPr lang="en-US" sz="1800" u="none" strike="noStrike">
                          <a:effectLst/>
                        </a:rPr>
                        <a:t>Actor(s) who will change in the same way</a:t>
                      </a:r>
                      <a:endParaRPr lang="en-US" sz="1800" b="1" i="0" u="none" strike="noStrike">
                        <a:solidFill>
                          <a:srgbClr val="000000"/>
                        </a:solidFill>
                        <a:effectLst/>
                        <a:latin typeface="Bookman Old Style"/>
                      </a:endParaRPr>
                    </a:p>
                  </a:txBody>
                  <a:tcPr marL="9525" marR="9525" marT="9525" marB="0"/>
                </a:tc>
                <a:tc>
                  <a:txBody>
                    <a:bodyPr/>
                    <a:lstStyle/>
                    <a:p>
                      <a:pPr algn="l" fontAlgn="t"/>
                      <a:r>
                        <a:rPr lang="en-US" sz="1800" u="none" strike="noStrike">
                          <a:effectLst/>
                        </a:rPr>
                        <a:t>Planners: Wereda, Regional, and/or NGO planners active in study site landscapes </a:t>
                      </a:r>
                      <a:endParaRPr lang="en-US" sz="1800" b="0" i="0" u="none" strike="noStrike">
                        <a:solidFill>
                          <a:srgbClr val="000000"/>
                        </a:solidFill>
                        <a:effectLst/>
                        <a:latin typeface="Arial"/>
                      </a:endParaRPr>
                    </a:p>
                  </a:txBody>
                  <a:tcPr marL="9525" marR="9525" marT="9525" marB="0"/>
                </a:tc>
              </a:tr>
              <a:tr h="1316717">
                <a:tc>
                  <a:txBody>
                    <a:bodyPr/>
                    <a:lstStyle/>
                    <a:p>
                      <a:pPr algn="l" fontAlgn="t"/>
                      <a:r>
                        <a:rPr lang="en-GB" sz="1800" u="none" strike="noStrike">
                          <a:effectLst/>
                        </a:rPr>
                        <a:t>Change in Practice / Behaviour</a:t>
                      </a:r>
                      <a:endParaRPr lang="en-GB" sz="1800" b="1" i="0" u="none" strike="noStrike">
                        <a:solidFill>
                          <a:srgbClr val="000000"/>
                        </a:solidFill>
                        <a:effectLst/>
                        <a:latin typeface="Bookman Old Style"/>
                      </a:endParaRPr>
                    </a:p>
                  </a:txBody>
                  <a:tcPr marL="9525" marR="9525" marT="9525" marB="0"/>
                </a:tc>
                <a:tc>
                  <a:txBody>
                    <a:bodyPr/>
                    <a:lstStyle/>
                    <a:p>
                      <a:pPr algn="l" fontAlgn="t"/>
                      <a:r>
                        <a:rPr lang="en-US" sz="1800" u="none" strike="noStrike">
                          <a:effectLst/>
                        </a:rPr>
                        <a:t>These actors are using more effective tools for planning for RMS at landscape scale: 1) Evidence-based  2) Interventions tailored to different social and ecological niches 3) Cross-sectoral 4) Participatory </a:t>
                      </a:r>
                      <a:endParaRPr lang="en-US" sz="1800" b="0" i="0" u="none" strike="noStrike">
                        <a:solidFill>
                          <a:srgbClr val="000000"/>
                        </a:solidFill>
                        <a:effectLst/>
                        <a:latin typeface="Arial"/>
                      </a:endParaRPr>
                    </a:p>
                  </a:txBody>
                  <a:tcPr marL="9525" marR="9525" marT="9525" marB="0"/>
                </a:tc>
              </a:tr>
              <a:tr h="1056437">
                <a:tc>
                  <a:txBody>
                    <a:bodyPr/>
                    <a:lstStyle/>
                    <a:p>
                      <a:pPr algn="l" fontAlgn="t"/>
                      <a:r>
                        <a:rPr lang="en-US" sz="1800" u="none" strike="noStrike">
                          <a:effectLst/>
                        </a:rPr>
                        <a:t>Change in Knowledge, Attitude and/or Skills required to achieve Practice change</a:t>
                      </a:r>
                      <a:endParaRPr lang="en-US" sz="1800" b="1" i="0" u="none" strike="noStrike">
                        <a:solidFill>
                          <a:srgbClr val="000000"/>
                        </a:solidFill>
                        <a:effectLst/>
                        <a:latin typeface="Bookman Old Style"/>
                      </a:endParaRPr>
                    </a:p>
                  </a:txBody>
                  <a:tcPr marL="9525" marR="9525" marT="9525" marB="0"/>
                </a:tc>
                <a:tc>
                  <a:txBody>
                    <a:bodyPr/>
                    <a:lstStyle/>
                    <a:p>
                      <a:pPr algn="l" fontAlgn="t"/>
                      <a:r>
                        <a:rPr lang="en-US" sz="1800" u="none" strike="noStrike">
                          <a:effectLst/>
                        </a:rPr>
                        <a:t>K: Awareness of benefits of strategic RM and tools available                                           S: Improved capacity to take into account social and ecological differentiation in planning </a:t>
                      </a:r>
                      <a:endParaRPr lang="en-US" sz="1800" b="0" i="0" u="none" strike="noStrike">
                        <a:solidFill>
                          <a:srgbClr val="000000"/>
                        </a:solidFill>
                        <a:effectLst/>
                        <a:latin typeface="Arial"/>
                      </a:endParaRPr>
                    </a:p>
                  </a:txBody>
                  <a:tcPr marL="9525" marR="9525" marT="9525" marB="0"/>
                </a:tc>
              </a:tr>
              <a:tr h="1056437">
                <a:tc>
                  <a:txBody>
                    <a:bodyPr/>
                    <a:lstStyle/>
                    <a:p>
                      <a:pPr algn="l" fontAlgn="t"/>
                      <a:r>
                        <a:rPr lang="en-US" sz="1800" u="none" strike="noStrike">
                          <a:effectLst/>
                        </a:rPr>
                        <a:t>Project’s strategies for achieving these changes in KAS and Practice </a:t>
                      </a:r>
                      <a:endParaRPr lang="en-US" sz="1800" b="1" i="0" u="none" strike="noStrike">
                        <a:solidFill>
                          <a:srgbClr val="000000"/>
                        </a:solidFill>
                        <a:effectLst/>
                        <a:latin typeface="Bookman Old Style"/>
                      </a:endParaRPr>
                    </a:p>
                  </a:txBody>
                  <a:tcPr marL="9525" marR="9525" marT="9525" marB="0"/>
                </a:tc>
                <a:tc>
                  <a:txBody>
                    <a:bodyPr/>
                    <a:lstStyle/>
                    <a:p>
                      <a:pPr algn="l" fontAlgn="t"/>
                      <a:r>
                        <a:rPr lang="en-US" sz="1800" u="none" strike="noStrike">
                          <a:effectLst/>
                        </a:rPr>
                        <a:t>1) Co-development of the research outputs (tools) with actors 2) Trial tools in planning process cycles</a:t>
                      </a:r>
                      <a:br>
                        <a:rPr lang="en-US" sz="1800" u="none" strike="noStrike">
                          <a:effectLst/>
                        </a:rPr>
                      </a:br>
                      <a:endParaRPr lang="en-US" sz="1800" b="0" i="0" u="none" strike="noStrike">
                        <a:solidFill>
                          <a:srgbClr val="000000"/>
                        </a:solidFill>
                        <a:effectLst/>
                        <a:latin typeface="Arial"/>
                      </a:endParaRPr>
                    </a:p>
                  </a:txBody>
                  <a:tcPr marL="9525" marR="9525" marT="9525" marB="0"/>
                </a:tc>
              </a:tr>
              <a:tr h="321525">
                <a:tc>
                  <a:txBody>
                    <a:bodyPr/>
                    <a:lstStyle/>
                    <a:p>
                      <a:pPr algn="l" fontAlgn="t"/>
                      <a:r>
                        <a:rPr lang="en-US" sz="1800" u="none" strike="noStrike">
                          <a:effectLst/>
                        </a:rPr>
                        <a:t>Research output(s) involved in change</a:t>
                      </a:r>
                      <a:endParaRPr lang="en-US" sz="1800" b="1" i="0" u="none" strike="noStrike">
                        <a:solidFill>
                          <a:srgbClr val="000000"/>
                        </a:solidFill>
                        <a:effectLst/>
                        <a:latin typeface="Bookman Old Style"/>
                      </a:endParaRPr>
                    </a:p>
                  </a:txBody>
                  <a:tcPr marL="9525" marR="9525" marT="9525" marB="0"/>
                </a:tc>
                <a:tc>
                  <a:txBody>
                    <a:bodyPr/>
                    <a:lstStyle/>
                    <a:p>
                      <a:pPr algn="l" fontAlgn="t"/>
                      <a:r>
                        <a:rPr lang="en-GB" sz="1800" u="none" strike="noStrike" dirty="0">
                          <a:effectLst/>
                        </a:rPr>
                        <a:t> Tools for planning (OP 1.1)</a:t>
                      </a:r>
                      <a:endParaRPr lang="en-GB" sz="1800" b="0" i="0" u="none" strike="noStrike" dirty="0">
                        <a:solidFill>
                          <a:srgbClr val="000000"/>
                        </a:solidFill>
                        <a:effectLst/>
                        <a:latin typeface="Arial"/>
                      </a:endParaRPr>
                    </a:p>
                  </a:txBody>
                  <a:tcPr marL="9525" marR="9525" marT="9525" marB="0"/>
                </a:tc>
              </a:tr>
            </a:tbl>
          </a:graphicData>
        </a:graphic>
      </p:graphicFrame>
    </p:spTree>
    <p:extLst>
      <p:ext uri="{BB962C8B-B14F-4D97-AF65-F5344CB8AC3E}">
        <p14:creationId xmlns:p14="http://schemas.microsoft.com/office/powerpoint/2010/main" val="8941038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Hierarchy of influence…</a:t>
            </a:r>
            <a:endParaRPr lang="en-GB" dirty="0"/>
          </a:p>
        </p:txBody>
      </p:sp>
      <p:sp>
        <p:nvSpPr>
          <p:cNvPr id="3" name="Content Placeholder 2"/>
          <p:cNvSpPr>
            <a:spLocks noGrp="1"/>
          </p:cNvSpPr>
          <p:nvPr>
            <p:ph idx="1"/>
          </p:nvPr>
        </p:nvSpPr>
        <p:spPr/>
        <p:txBody>
          <a:bodyPr/>
          <a:lstStyle/>
          <a:p>
            <a:r>
              <a:rPr lang="en-GB" dirty="0" smtClean="0"/>
              <a:t>For example in N2:</a:t>
            </a:r>
          </a:p>
          <a:p>
            <a:pPr lvl="1"/>
            <a:r>
              <a:rPr lang="en-GB" dirty="0" smtClean="0"/>
              <a:t>Planners</a:t>
            </a:r>
          </a:p>
          <a:p>
            <a:pPr lvl="1"/>
            <a:r>
              <a:rPr lang="en-GB" dirty="0" smtClean="0"/>
              <a:t>Implementers</a:t>
            </a:r>
          </a:p>
          <a:p>
            <a:pPr lvl="1"/>
            <a:r>
              <a:rPr lang="en-GB" dirty="0" smtClean="0"/>
              <a:t>Farmers and communities</a:t>
            </a:r>
          </a:p>
          <a:p>
            <a:pPr lvl="1"/>
            <a:r>
              <a:rPr lang="en-GB" dirty="0" smtClean="0"/>
              <a:t>Researchers</a:t>
            </a:r>
          </a:p>
          <a:p>
            <a:pPr lvl="1"/>
            <a:r>
              <a:rPr lang="en-GB" dirty="0" smtClean="0"/>
              <a:t>Policy makers</a:t>
            </a:r>
            <a:endParaRPr lang="en-GB" dirty="0"/>
          </a:p>
        </p:txBody>
      </p:sp>
    </p:spTree>
    <p:extLst>
      <p:ext uri="{BB962C8B-B14F-4D97-AF65-F5344CB8AC3E}">
        <p14:creationId xmlns:p14="http://schemas.microsoft.com/office/powerpoint/2010/main" val="406642287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dirty="0" smtClean="0"/>
              <a:t>A different way of running a project….</a:t>
            </a:r>
            <a:endParaRPr lang="en-GB" dirty="0"/>
          </a:p>
        </p:txBody>
      </p:sp>
      <p:sp>
        <p:nvSpPr>
          <p:cNvPr id="3" name="Content Placeholder 2"/>
          <p:cNvSpPr>
            <a:spLocks noGrp="1"/>
          </p:cNvSpPr>
          <p:nvPr>
            <p:ph idx="1"/>
          </p:nvPr>
        </p:nvSpPr>
        <p:spPr/>
        <p:txBody>
          <a:bodyPr/>
          <a:lstStyle/>
          <a:p>
            <a:r>
              <a:rPr lang="en-GB" dirty="0" smtClean="0"/>
              <a:t>All our activities should in some way contribute to the changes we set out at project inception</a:t>
            </a:r>
          </a:p>
          <a:p>
            <a:r>
              <a:rPr lang="en-GB" dirty="0" smtClean="0"/>
              <a:t>Some scope for changing OLMs since NBDC embraces “adaptive management”</a:t>
            </a:r>
            <a:endParaRPr lang="en-GB" dirty="0"/>
          </a:p>
        </p:txBody>
      </p:sp>
    </p:spTree>
    <p:extLst>
      <p:ext uri="{BB962C8B-B14F-4D97-AF65-F5344CB8AC3E}">
        <p14:creationId xmlns:p14="http://schemas.microsoft.com/office/powerpoint/2010/main" val="283959168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What has been our experience?</a:t>
            </a:r>
            <a:endParaRPr lang="en-GB" dirty="0"/>
          </a:p>
        </p:txBody>
      </p:sp>
      <p:sp>
        <p:nvSpPr>
          <p:cNvPr id="3" name="Content Placeholder 2"/>
          <p:cNvSpPr>
            <a:spLocks noGrp="1"/>
          </p:cNvSpPr>
          <p:nvPr>
            <p:ph idx="1"/>
          </p:nvPr>
        </p:nvSpPr>
        <p:spPr/>
        <p:txBody>
          <a:bodyPr/>
          <a:lstStyle/>
          <a:p>
            <a:r>
              <a:rPr lang="en-GB" dirty="0" smtClean="0"/>
              <a:t>We have struggled with measuring change – M&amp;E (&amp;L)</a:t>
            </a:r>
          </a:p>
          <a:p>
            <a:r>
              <a:rPr lang="en-GB" dirty="0" smtClean="0"/>
              <a:t>We have revisited the OLM’s too infrequently</a:t>
            </a:r>
          </a:p>
          <a:p>
            <a:r>
              <a:rPr lang="en-GB" dirty="0" smtClean="0"/>
              <a:t>We have struggled to connect the projects using OLM’s</a:t>
            </a:r>
            <a:endParaRPr lang="en-GB" dirty="0"/>
          </a:p>
        </p:txBody>
      </p:sp>
    </p:spTree>
    <p:extLst>
      <p:ext uri="{BB962C8B-B14F-4D97-AF65-F5344CB8AC3E}">
        <p14:creationId xmlns:p14="http://schemas.microsoft.com/office/powerpoint/2010/main" val="24306348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dirty="0" smtClean="0"/>
              <a:t>But still time to use them more effectively</a:t>
            </a:r>
            <a:endParaRPr lang="en-GB" dirty="0"/>
          </a:p>
        </p:txBody>
      </p:sp>
      <p:sp>
        <p:nvSpPr>
          <p:cNvPr id="3" name="Content Placeholder 2"/>
          <p:cNvSpPr>
            <a:spLocks noGrp="1"/>
          </p:cNvSpPr>
          <p:nvPr>
            <p:ph idx="1"/>
          </p:nvPr>
        </p:nvSpPr>
        <p:spPr/>
        <p:txBody>
          <a:bodyPr/>
          <a:lstStyle/>
          <a:p>
            <a:r>
              <a:rPr lang="en-GB" dirty="0" smtClean="0"/>
              <a:t>OLM’s were a good idea</a:t>
            </a:r>
          </a:p>
          <a:p>
            <a:r>
              <a:rPr lang="en-GB" dirty="0" smtClean="0"/>
              <a:t>We now have a chance to look at them again and see what we have achieved</a:t>
            </a:r>
          </a:p>
          <a:p>
            <a:r>
              <a:rPr lang="en-GB" dirty="0" smtClean="0"/>
              <a:t>Can we harmonize OLM’s so that projects are working together to achieve change?</a:t>
            </a:r>
            <a:endParaRPr lang="en-GB" dirty="0"/>
          </a:p>
        </p:txBody>
      </p:sp>
    </p:spTree>
    <p:extLst>
      <p:ext uri="{BB962C8B-B14F-4D97-AF65-F5344CB8AC3E}">
        <p14:creationId xmlns:p14="http://schemas.microsoft.com/office/powerpoint/2010/main" val="304328412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N2 Impact Narrative</a:t>
            </a:r>
            <a:endParaRPr lang="en-GB" dirty="0"/>
          </a:p>
        </p:txBody>
      </p:sp>
      <p:sp>
        <p:nvSpPr>
          <p:cNvPr id="3" name="Content Placeholder 2"/>
          <p:cNvSpPr>
            <a:spLocks noGrp="1"/>
          </p:cNvSpPr>
          <p:nvPr>
            <p:ph idx="1"/>
          </p:nvPr>
        </p:nvSpPr>
        <p:spPr/>
        <p:txBody>
          <a:bodyPr>
            <a:normAutofit fontScale="32500" lnSpcReduction="20000"/>
          </a:bodyPr>
          <a:lstStyle/>
          <a:p>
            <a:pPr marL="0" indent="0">
              <a:buNone/>
            </a:pPr>
            <a:r>
              <a:rPr lang="en-GB" sz="5100" i="1" dirty="0"/>
              <a:t>Past development interventions in agriculture in Ethiopia are more disappointing than research suggests they should be.  Experience is that impact on rural livelihoods has been limited for a variety of reasons, including: i) blanket approaches </a:t>
            </a:r>
            <a:r>
              <a:rPr lang="en-GB" sz="5100" i="1" dirty="0" err="1"/>
              <a:t>favored</a:t>
            </a:r>
            <a:r>
              <a:rPr lang="en-GB" sz="5100" i="1" dirty="0"/>
              <a:t> by policy makers have mixed success ii) interventions are typically technology-oriented and not supported by effective policies and institutions iii) research is insufficiently linked with development; iv) lack of understanding of the inter-linkages (biophysical and social) that occur between different landscape components; v) specific institutional and administrative bottlenecks exist at various levels of planning, implementation and uptake.  N2 will address these deficiencies,  focusing on study landscapes in the Ethiopian Blue Nile.  It will work directly with the range of actors required for success in those landscapes, including those engaged in planning, implementation, and innovation and uptake at farm/community level. </a:t>
            </a:r>
            <a:r>
              <a:rPr lang="en-GB" sz="5100" i="1" dirty="0" smtClean="0"/>
              <a:t>Those </a:t>
            </a:r>
            <a:r>
              <a:rPr lang="en-GB" sz="5100" i="1" dirty="0"/>
              <a:t>actors directly engaged in N2 will have awareness of the water use and livelihood benefits of strategic RWM, and increased capacity to use tools and approaches to better target and implement RMS.  N2 will also contribute indicators, data and analysis required for targeting and extrapolation of RMS to larger scales, particularly by N3 and N4, ensuring these are useful to next users by co-developing frameworks for analysis.  In addition, N2 will provide synthesis and landscape scale scenarios to help policy makers understand what RMS recommendations would 'look like' on the ground to enable tailoring of policy and administrative interventions related to 'how-to' target, plan, implement and/or enable innovation and uptake of RMS. </a:t>
            </a:r>
            <a:endParaRPr lang="en-GB" sz="5100" dirty="0"/>
          </a:p>
          <a:p>
            <a:endParaRPr lang="en-GB" dirty="0"/>
          </a:p>
        </p:txBody>
      </p:sp>
    </p:spTree>
    <p:extLst>
      <p:ext uri="{BB962C8B-B14F-4D97-AF65-F5344CB8AC3E}">
        <p14:creationId xmlns:p14="http://schemas.microsoft.com/office/powerpoint/2010/main" val="122818800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N2 Impact narrative made easy</a:t>
            </a:r>
            <a:endParaRPr lang="en-GB" dirty="0"/>
          </a:p>
        </p:txBody>
      </p:sp>
      <p:sp>
        <p:nvSpPr>
          <p:cNvPr id="3" name="Content Placeholder 2"/>
          <p:cNvSpPr>
            <a:spLocks noGrp="1"/>
          </p:cNvSpPr>
          <p:nvPr>
            <p:ph idx="1"/>
          </p:nvPr>
        </p:nvSpPr>
        <p:spPr/>
        <p:txBody>
          <a:bodyPr>
            <a:noAutofit/>
          </a:bodyPr>
          <a:lstStyle/>
          <a:p>
            <a:r>
              <a:rPr lang="en-GB" sz="2400" i="1" dirty="0"/>
              <a:t>Past development interventions in agriculture in Ethiopia haven’t </a:t>
            </a:r>
            <a:r>
              <a:rPr lang="en-GB" sz="2400" i="1" dirty="0" smtClean="0"/>
              <a:t>worked. </a:t>
            </a:r>
            <a:endParaRPr lang="en-GB" sz="2400" dirty="0"/>
          </a:p>
          <a:p>
            <a:r>
              <a:rPr lang="en-GB" sz="2400" i="1" dirty="0"/>
              <a:t>Why?</a:t>
            </a:r>
            <a:endParaRPr lang="en-GB" sz="2400" dirty="0"/>
          </a:p>
          <a:p>
            <a:pPr lvl="1"/>
            <a:r>
              <a:rPr lang="en-GB" sz="2000" i="1" dirty="0" smtClean="0"/>
              <a:t>blanket </a:t>
            </a:r>
            <a:r>
              <a:rPr lang="en-GB" sz="2000" i="1" dirty="0"/>
              <a:t>approaches </a:t>
            </a:r>
            <a:r>
              <a:rPr lang="en-GB" sz="2000" i="1" dirty="0" smtClean="0"/>
              <a:t>favoured </a:t>
            </a:r>
            <a:r>
              <a:rPr lang="en-GB" sz="2000" i="1" dirty="0"/>
              <a:t>by policy makers have mixed success </a:t>
            </a:r>
            <a:endParaRPr lang="en-GB" sz="2000" dirty="0"/>
          </a:p>
          <a:p>
            <a:pPr lvl="1"/>
            <a:r>
              <a:rPr lang="en-GB" sz="2000" i="1" dirty="0" smtClean="0"/>
              <a:t>interventions </a:t>
            </a:r>
            <a:r>
              <a:rPr lang="en-GB" sz="2000" i="1" dirty="0"/>
              <a:t>are typically technology-oriented and not supported by effective policies and institutions</a:t>
            </a:r>
            <a:endParaRPr lang="en-GB" sz="2000" dirty="0"/>
          </a:p>
          <a:p>
            <a:pPr lvl="1"/>
            <a:r>
              <a:rPr lang="en-GB" sz="2000" i="1" dirty="0" smtClean="0"/>
              <a:t>research </a:t>
            </a:r>
            <a:r>
              <a:rPr lang="en-GB" sz="2000" i="1" dirty="0"/>
              <a:t>is insufficiently linked with development; </a:t>
            </a:r>
            <a:endParaRPr lang="en-GB" sz="2000" dirty="0"/>
          </a:p>
          <a:p>
            <a:pPr lvl="1"/>
            <a:r>
              <a:rPr lang="en-GB" sz="2000" i="1" dirty="0" smtClean="0"/>
              <a:t>lack </a:t>
            </a:r>
            <a:r>
              <a:rPr lang="en-GB" sz="2000" i="1" dirty="0"/>
              <a:t>of understanding of the inter-linkages (biophysical and social) that occur between different landscape components; </a:t>
            </a:r>
            <a:endParaRPr lang="en-GB" sz="2000" dirty="0"/>
          </a:p>
          <a:p>
            <a:pPr lvl="1"/>
            <a:r>
              <a:rPr lang="en-GB" sz="2000" i="1" dirty="0" smtClean="0"/>
              <a:t>specific </a:t>
            </a:r>
            <a:r>
              <a:rPr lang="en-GB" sz="2000" i="1" dirty="0"/>
              <a:t>institutional and administrative bottlenecks exist at various levels of planning, implementation and uptake. </a:t>
            </a:r>
            <a:endParaRPr lang="en-GB" sz="2000" dirty="0"/>
          </a:p>
        </p:txBody>
      </p:sp>
    </p:spTree>
    <p:extLst>
      <p:ext uri="{BB962C8B-B14F-4D97-AF65-F5344CB8AC3E}">
        <p14:creationId xmlns:p14="http://schemas.microsoft.com/office/powerpoint/2010/main" val="408829041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480</TotalTime>
  <Words>1407</Words>
  <Application>Microsoft Office PowerPoint</Application>
  <PresentationFormat>On-screen Show (4:3)</PresentationFormat>
  <Paragraphs>87</Paragraphs>
  <Slides>15</Slides>
  <Notes>0</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Office Theme</vt:lpstr>
      <vt:lpstr>Revisiting the OLM’s</vt:lpstr>
      <vt:lpstr>OLM’s explained</vt:lpstr>
      <vt:lpstr>For example….</vt:lpstr>
      <vt:lpstr>Hierarchy of influence…</vt:lpstr>
      <vt:lpstr>A different way of running a project….</vt:lpstr>
      <vt:lpstr>What has been our experience?</vt:lpstr>
      <vt:lpstr>But still time to use them more effectively</vt:lpstr>
      <vt:lpstr>N2 Impact Narrative</vt:lpstr>
      <vt:lpstr>N2 Impact narrative made easy</vt:lpstr>
      <vt:lpstr>N2 Impact narrative made easy</vt:lpstr>
      <vt:lpstr>N3 impact narrative made easy</vt:lpstr>
      <vt:lpstr>N4 Impact narrative made easy</vt:lpstr>
      <vt:lpstr>N5 Impact narrative made easy</vt:lpstr>
      <vt:lpstr>Moving ahead…</vt:lpstr>
      <vt:lpstr>Global OLM</vt:lpstr>
    </vt:vector>
  </TitlesOfParts>
  <Company>ILRI</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Revisiting the OLM’s</dc:title>
  <dc:creator>Duncan</dc:creator>
  <cp:lastModifiedBy>mmulatu</cp:lastModifiedBy>
  <cp:revision>10</cp:revision>
  <dcterms:created xsi:type="dcterms:W3CDTF">2012-11-13T08:32:27Z</dcterms:created>
  <dcterms:modified xsi:type="dcterms:W3CDTF">2012-11-15T08:22:41Z</dcterms:modified>
</cp:coreProperties>
</file>

<file path=docProps/thumbnail.jpeg>
</file>